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Poppins"/>
      <p:regular r:id="rId33"/>
      <p:bold r:id="rId34"/>
      <p:italic r:id="rId35"/>
      <p:boldItalic r:id="rId36"/>
    </p:embeddedFont>
    <p:embeddedFont>
      <p:font typeface="Poppins Medium"/>
      <p:regular r:id="rId37"/>
      <p:bold r:id="rId38"/>
      <p:italic r:id="rId39"/>
      <p:boldItalic r:id="rId40"/>
    </p:embeddedFont>
    <p:embeddedFont>
      <p:font typeface="Poppins SemiBold"/>
      <p:regular r:id="rId41"/>
      <p:bold r:id="rId42"/>
      <p:italic r:id="rId43"/>
      <p:boldItalic r:id="rId44"/>
    </p:embeddedFont>
    <p:embeddedFont>
      <p:font typeface="Rubik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boldItalic.fntdata"/><Relationship Id="rId20" Type="http://schemas.openxmlformats.org/officeDocument/2006/relationships/slide" Target="slides/slide16.xml"/><Relationship Id="rId42" Type="http://schemas.openxmlformats.org/officeDocument/2006/relationships/font" Target="fonts/PoppinsSemiBold-bold.fntdata"/><Relationship Id="rId41" Type="http://schemas.openxmlformats.org/officeDocument/2006/relationships/font" Target="fonts/PoppinsSemiBold-regular.fntdata"/><Relationship Id="rId22" Type="http://schemas.openxmlformats.org/officeDocument/2006/relationships/slide" Target="slides/slide18.xml"/><Relationship Id="rId44" Type="http://schemas.openxmlformats.org/officeDocument/2006/relationships/font" Target="fonts/PoppinsSemiBold-boldItalic.fntdata"/><Relationship Id="rId21" Type="http://schemas.openxmlformats.org/officeDocument/2006/relationships/slide" Target="slides/slide17.xml"/><Relationship Id="rId43" Type="http://schemas.openxmlformats.org/officeDocument/2006/relationships/font" Target="fonts/PoppinsSemiBold-italic.fntdata"/><Relationship Id="rId24" Type="http://schemas.openxmlformats.org/officeDocument/2006/relationships/slide" Target="slides/slide20.xml"/><Relationship Id="rId46" Type="http://schemas.openxmlformats.org/officeDocument/2006/relationships/font" Target="fonts/Rubik-bold.fntdata"/><Relationship Id="rId23" Type="http://schemas.openxmlformats.org/officeDocument/2006/relationships/slide" Target="slides/slide19.xml"/><Relationship Id="rId45" Type="http://schemas.openxmlformats.org/officeDocument/2006/relationships/font" Target="fonts/Rubik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Rubik-boldItalic.fntdata"/><Relationship Id="rId25" Type="http://schemas.openxmlformats.org/officeDocument/2006/relationships/slide" Target="slides/slide21.xml"/><Relationship Id="rId47" Type="http://schemas.openxmlformats.org/officeDocument/2006/relationships/font" Target="fonts/Rubik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oppins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Poppins-italic.fntdata"/><Relationship Id="rId12" Type="http://schemas.openxmlformats.org/officeDocument/2006/relationships/slide" Target="slides/slide8.xml"/><Relationship Id="rId34" Type="http://schemas.openxmlformats.org/officeDocument/2006/relationships/font" Target="fonts/Poppins-bold.fntdata"/><Relationship Id="rId15" Type="http://schemas.openxmlformats.org/officeDocument/2006/relationships/slide" Target="slides/slide11.xml"/><Relationship Id="rId37" Type="http://schemas.openxmlformats.org/officeDocument/2006/relationships/font" Target="fonts/PoppinsMedium-regular.fntdata"/><Relationship Id="rId14" Type="http://schemas.openxmlformats.org/officeDocument/2006/relationships/slide" Target="slides/slide10.xml"/><Relationship Id="rId36" Type="http://schemas.openxmlformats.org/officeDocument/2006/relationships/font" Target="fonts/Poppins-boldItalic.fntdata"/><Relationship Id="rId17" Type="http://schemas.openxmlformats.org/officeDocument/2006/relationships/slide" Target="slides/slide13.xml"/><Relationship Id="rId39" Type="http://schemas.openxmlformats.org/officeDocument/2006/relationships/font" Target="fonts/PoppinsMedium-italic.fntdata"/><Relationship Id="rId16" Type="http://schemas.openxmlformats.org/officeDocument/2006/relationships/slide" Target="slides/slide12.xml"/><Relationship Id="rId38" Type="http://schemas.openxmlformats.org/officeDocument/2006/relationships/font" Target="fonts/PoppinsMedium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66b429e8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66b429e8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5b525f8664_0_1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5b525f8664_0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WHAT… are we dealing with?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557b5b4e9a_5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557b5b4e9a_5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You’ve seen this iceberg metaphor. I’ve used this metaphor 100 times, I’ve criticized this metaphor.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7d34da431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7d34da431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This is an OLD metaphor (At LEAST 2009, with that EXACT image)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Things have changed a lot but we’re still thinking about old systems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8069d4a8c0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8069d4a8c0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They’re attacking dependencies now - that’s a supply chain attack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top isn’t “your code” - attackers don’t care about your code at all, the top is your direct dependencies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Your app is the boat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You can only directly control what’s at the top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They’re attacking all of those, but you probably only know about the stuff at the top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We just build software differently now than when this metaphor was invented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8069d4a8c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8069d4a8c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Where did this iceberg come from?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NPM introduced 2010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 million packages (as of march 2023)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7d34da431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7d34da431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Approaching 1,000,000 new packages per month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Proposal to do security reviews on 10,000 open source projects per year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 of this explosion has led up to…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d7b60dd8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7d7b60dd8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Predictable consequence: HUGE increase in supply chain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tightly correlated with the explosion in transitive deps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don’t believe in coincidences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7d34da431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7d34da431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Note: only 65% of respondents indicated that “identifying applications” was part of their role in log4j response.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could fix stuff faster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SBOMs help, a LOT, but…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aren’t a silver bullet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Scanners aren’t perfect (can’t penetrate all binary blobs)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 all SBOMs are equal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SBOMs aren’t ubiquitous (yet) Nobody really supplies SBOMs (yet) and it’s not easy to consume them when producing your own SBOMs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SBOMs are more accurate when the supplier produces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SBOM Management is hard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 really clear what the end game is but generating them is better than doing nothing, figure out the details later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Any SBOM generated before an actual build is suspect (transitive deps)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SBOM everywhere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d34da431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d34da431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 we talked about what you’re consuming, next is WHO are you getting it from?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57b5b4e9a_5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557b5b4e9a_5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Does everyone know who daniel 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guy is NOT your supplier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 has tons of these stories, AND he’s not unique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b525f8664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5b525f8664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Anchore is working to secure the software supply chain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We sponsor open source projects SYFT and GRYPE</a:t>
            </a:r>
            <a:endParaRPr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8069d4a8c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8069d4a8c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Open Source is a RESOURCE, not a VENDOR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You can’t yell at the tree because you don’t like the wood. 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You CAN yell at a vendor who is processing trees and selling you lumber</a:t>
            </a:r>
            <a:endParaRPr sz="10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d7b60dd8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d7b60dd8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a LOT of single-maintainer projects out there, and you’re probably consuming a lot of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brings us to the last lesson: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8069d4a8c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8069d4a8c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Ok finally, HOW are we going to make sense of this and move forward?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5b525f866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5b525f866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posted this in December 2021 right after log4shell dropped, a year later I basically gave up and said this was completely wrong, and now another year later I think it may end up being correct, ultimately.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CVEs and the NVD in general were designed back in the stone ages of development, before that iceberg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world has changed and they haven’t evolved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CVSS Scores are getting to be like NPS scores, everything is effectively a 10 or a 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Having a scale from 0 to 10 projects nuance and sophistication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nobody is actually doing the work necessary to determine impacts with that level of granularity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069d4a8c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8069d4a8c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Let’s go back and talk about Curl again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Here’s a recent blog post from daniel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no transparency or accountability (</a:t>
            </a:r>
            <a:r>
              <a:rPr lang="en">
                <a:solidFill>
                  <a:schemeClr val="dk1"/>
                </a:solidFill>
              </a:rPr>
              <a:t>It’s a 2020 advisory just filed in 2023)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score is not connected to reality (9.8!)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not even a security vulnerability!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OK, If Not CVSS, Then What?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GHSAs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</a:t>
            </a:r>
            <a:r>
              <a:rPr lang="en">
                <a:solidFill>
                  <a:schemeClr val="dk1"/>
                </a:solidFill>
              </a:rPr>
              <a:t>Github advisories start with CVE data but enhance it, there’s a transparent process for discussion and refinement)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CISA KEV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EPSS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GitHub Insights and other project health metrics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7d7b60dd8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7d7b60dd8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Health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(currently) largely a manual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it’s getting a lot easier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see a lot of people asking for more data like this but they want stuff like positive IDs on contributors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think they can find boogeymen putting traps into open 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</a:t>
            </a:r>
            <a:r>
              <a:rPr lang="en">
                <a:solidFill>
                  <a:schemeClr val="dk1"/>
                </a:solidFill>
              </a:rPr>
              <a:t>Evaluating project health isn’t directly about safety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happens when it hits the fan?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Are the projects you’re depending on healthy, will the be able to react, can you work with them?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7d34da43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7d34da43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8069d4a8c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8069d4a8c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Radioactive disasters take forever to clean up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It’s hard to know what’s in our own software, it’s even harder for other people’s software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data we consume today is bad, but improvements are emerging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069d4a8c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069d4a8c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8069d4a8c0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8069d4a8c0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not going to give away all the good stuff here on the first slide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d7b60dd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d7b60dd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Everyone wants a silver bullet, there’s not one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isn’t a utopian talk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There is a lot of bad news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d34da431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d34da431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I’m going to start with the bad news and slowly get to the better news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… will this be over?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f74c4bb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f74c4bb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Fukishima Daiichi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Incident: 2011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Cleanup: at LEAST thirty years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7f74c4bbb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7f74c4bb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Chernobyl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Incident: 1986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Cleanup: at LEAST until 2065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d34da431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7d34da431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2023: 40% of Log4j downloads still vulnerable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will still be causing problems a decade from now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So… WHEN will we be done? 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7d7b60dd8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7d7b60dd8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never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A Title Slide - Blue/Purple">
  <p:cSld name="CUSTOM_3_1_1_2"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700" scaled="0"/>
        </a:gra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1275" y="3190775"/>
            <a:ext cx="1952725" cy="19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b="0" l="0" r="8983" t="9033"/>
          <a:stretch/>
        </p:blipFill>
        <p:spPr>
          <a:xfrm>
            <a:off x="5979850" y="0"/>
            <a:ext cx="3164149" cy="31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08" y="101950"/>
            <a:ext cx="1235753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29184" y="2797175"/>
            <a:ext cx="548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A - Body Content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B - Body Content + Image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4" name="Google Shape;64;p12"/>
          <p:cNvSpPr/>
          <p:nvPr>
            <p:ph idx="2" type="pic"/>
          </p:nvPr>
        </p:nvSpPr>
        <p:spPr>
          <a:xfrm>
            <a:off x="4581000" y="1283975"/>
            <a:ext cx="4220100" cy="2784600"/>
          </a:xfrm>
          <a:prstGeom prst="roundRect">
            <a:avLst>
              <a:gd fmla="val 8710" name="adj"/>
            </a:avLst>
          </a:prstGeom>
          <a:noFill/>
          <a:ln>
            <a:noFill/>
          </a:ln>
          <a:effectLst>
            <a:outerShdw blurRad="457200" rotWithShape="0" algn="bl" dir="5400000" dist="95250">
              <a:srgbClr val="000000">
                <a:alpha val="10000"/>
              </a:srgbClr>
            </a:outerShdw>
          </a:effectLst>
        </p:spPr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452300" y="1283975"/>
            <a:ext cx="40566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C -Two Column">
  <p:cSld name="CUSTOM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452300" y="1283975"/>
            <a:ext cx="38673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2" type="body"/>
          </p:nvPr>
        </p:nvSpPr>
        <p:spPr>
          <a:xfrm>
            <a:off x="4490900" y="1283975"/>
            <a:ext cx="38673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D - Title Only">
  <p:cSld name="CUSTOM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E - Blank">
  <p:cSld name="CUSTOM_3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4700" y="1594023"/>
            <a:ext cx="3654600" cy="11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830925" y="2789275"/>
            <a:ext cx="74823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 ">
  <p:cSld name="Title Slide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7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5" name="Google Shape;85;p17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457175" y="3601150"/>
            <a:ext cx="50469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1546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57175" y="1291050"/>
            <a:ext cx="82287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57175" y="1291050"/>
            <a:ext cx="38484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CUSTOM_1_2">
    <p:bg>
      <p:bgPr>
        <a:solidFill>
          <a:schemeClr val="dk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b="5270" l="6872" r="0" t="58505"/>
          <a:stretch/>
        </p:blipFill>
        <p:spPr>
          <a:xfrm>
            <a:off x="75" y="0"/>
            <a:ext cx="9144000" cy="27494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945350" y="2002250"/>
            <a:ext cx="72531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1299975" y="2611450"/>
            <a:ext cx="6544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75" y="3924900"/>
            <a:ext cx="9144000" cy="121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9400" y="4215200"/>
            <a:ext cx="2005500" cy="6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99" name="Google Shape;99;p19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9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B - Section Title (Purple)">
  <p:cSld name="TITLE_5_1_1_1"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012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069" y="101950"/>
            <a:ext cx="1235752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Title Slide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22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457175" y="1291050"/>
            <a:ext cx="38538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2" type="body"/>
          </p:nvPr>
        </p:nvSpPr>
        <p:spPr>
          <a:xfrm>
            <a:off x="4832075" y="1291050"/>
            <a:ext cx="38538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7" name="Google Shape;117;p22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21" name="Google Shape;121;p23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_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26" name="Google Shape;126;p24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24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CUSTOM_1_3">
    <p:bg>
      <p:bgPr>
        <a:solidFill>
          <a:schemeClr val="dk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5270" l="6872" r="0" t="58505"/>
          <a:stretch/>
        </p:blipFill>
        <p:spPr>
          <a:xfrm>
            <a:off x="75" y="0"/>
            <a:ext cx="9144000" cy="274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>
            <p:ph type="title"/>
          </p:nvPr>
        </p:nvSpPr>
        <p:spPr>
          <a:xfrm>
            <a:off x="945350" y="2002250"/>
            <a:ext cx="72531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1299975" y="2611450"/>
            <a:ext cx="6544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75" y="3924900"/>
            <a:ext cx="9144000" cy="121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9400" y="4215200"/>
            <a:ext cx="2005500" cy="6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">
  <p:cSld name="Title Slide_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39" name="Google Shape;139;p26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6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A - Title Slide - Blue/Green">
  <p:cSld name="CUSTOM_3_1_1_1_1">
    <p:bg>
      <p:bgPr>
        <a:gradFill>
          <a:gsLst>
            <a:gs pos="0">
              <a:srgbClr val="B3D0E1"/>
            </a:gs>
            <a:gs pos="100000">
              <a:srgbClr val="B7E4DA"/>
            </a:gs>
          </a:gsLst>
          <a:lin ang="5400700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1275" y="3190775"/>
            <a:ext cx="1952725" cy="19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 rotWithShape="1">
          <a:blip r:embed="rId3">
            <a:alphaModFix/>
          </a:blip>
          <a:srcRect b="0" l="0" r="8983" t="9033"/>
          <a:stretch/>
        </p:blipFill>
        <p:spPr>
          <a:xfrm>
            <a:off x="5979850" y="0"/>
            <a:ext cx="3164149" cy="31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08" y="101950"/>
            <a:ext cx="1235753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329184" y="2797175"/>
            <a:ext cx="548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B - Section Title (Green) 1">
  <p:cSld name="TITLE_5_1_2">
    <p:bg>
      <p:bgPr>
        <a:gradFill>
          <a:gsLst>
            <a:gs pos="0">
              <a:srgbClr val="B3D0E1"/>
            </a:gs>
            <a:gs pos="100000">
              <a:srgbClr val="B7E4DA"/>
            </a:gs>
          </a:gsLst>
          <a:lin ang="5400012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>
            <a:off x="329184" y="495550"/>
            <a:ext cx="6519600" cy="4209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069" y="101950"/>
            <a:ext cx="1235752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C - Solid Header (Blue)">
  <p:cSld name="CUSTOM_2">
    <p:bg>
      <p:bgPr>
        <a:noFill/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D - Solid Header (Blue) - 2 column">
  <p:cSld name="CUSTOM_2_2">
    <p:bg>
      <p:bgPr>
        <a:noFill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idx="1" type="body"/>
          </p:nvPr>
        </p:nvSpPr>
        <p:spPr>
          <a:xfrm>
            <a:off x="452300" y="1283975"/>
            <a:ext cx="40566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607925" y="1283975"/>
            <a:ext cx="40566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E - Solid Header (Blue) - with image">
  <p:cSld name="CUSTOM_2_2_1">
    <p:bg>
      <p:bgPr>
        <a:noFill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/>
          <p:nvPr>
            <p:ph idx="2" type="pic"/>
          </p:nvPr>
        </p:nvSpPr>
        <p:spPr>
          <a:xfrm>
            <a:off x="4581000" y="1512575"/>
            <a:ext cx="4220100" cy="2784600"/>
          </a:xfrm>
          <a:prstGeom prst="roundRect">
            <a:avLst>
              <a:gd fmla="val 8710" name="adj"/>
            </a:avLst>
          </a:prstGeom>
          <a:noFill/>
          <a:ln>
            <a:noFill/>
          </a:ln>
          <a:effectLst>
            <a:outerShdw blurRad="457200" rotWithShape="0" algn="bl" dir="5400000" dist="95250">
              <a:srgbClr val="000000">
                <a:alpha val="10000"/>
              </a:srgbClr>
            </a:outerShdw>
          </a:effectLst>
        </p:spPr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452300" y="1512575"/>
            <a:ext cx="40566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F - Solid Header (Purple)">
  <p:cSld name="CUSTOM_2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2650" y="45166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C - Solid Header (Green)">
  <p:cSld name="CUSTOM_2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SemiBold"/>
              <a:buNone/>
              <a:defRPr sz="2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jpg"/><Relationship Id="rId4" Type="http://schemas.openxmlformats.org/officeDocument/2006/relationships/hyperlink" Target="mailto:pvn@mas.t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nchore.com/slack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700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29172" y="936925"/>
            <a:ext cx="84558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Lessons of Log4shell</a:t>
            </a:r>
            <a:endParaRPr/>
          </a:p>
        </p:txBody>
      </p:sp>
      <p:sp>
        <p:nvSpPr>
          <p:cNvPr id="147" name="Google Shape;147;p27"/>
          <p:cNvSpPr txBox="1"/>
          <p:nvPr>
            <p:ph idx="1" type="subTitle"/>
          </p:nvPr>
        </p:nvSpPr>
        <p:spPr>
          <a:xfrm>
            <a:off x="329184" y="2797175"/>
            <a:ext cx="5481300" cy="8313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for the Next Zero-Day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ctrTitle"/>
          </p:nvPr>
        </p:nvSpPr>
        <p:spPr>
          <a:xfrm>
            <a:off x="329175" y="512175"/>
            <a:ext cx="77055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2: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What</a:t>
            </a:r>
            <a:endParaRPr sz="5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13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 txBox="1"/>
          <p:nvPr>
            <p:ph idx="4294967295"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Risk in</a:t>
            </a:r>
            <a:r>
              <a:rPr lang="en"/>
              <a:t> the Software Supply Chain</a:t>
            </a:r>
            <a:endParaRPr/>
          </a:p>
        </p:txBody>
      </p:sp>
      <p:sp>
        <p:nvSpPr>
          <p:cNvPr id="219" name="Google Shape;219;p37"/>
          <p:cNvSpPr txBox="1"/>
          <p:nvPr>
            <p:ph idx="4294967295" type="title"/>
          </p:nvPr>
        </p:nvSpPr>
        <p:spPr>
          <a:xfrm>
            <a:off x="380975" y="2054250"/>
            <a:ext cx="2589900" cy="23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 in the Software Supply Chain</a:t>
            </a:r>
            <a:endParaRPr b="1" sz="2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p37"/>
          <p:cNvSpPr txBox="1"/>
          <p:nvPr>
            <p:ph idx="4294967295" type="title"/>
          </p:nvPr>
        </p:nvSpPr>
        <p:spPr>
          <a:xfrm>
            <a:off x="6860275" y="2610175"/>
            <a:ext cx="1977900" cy="1006800"/>
          </a:xfrm>
          <a:prstGeom prst="rect">
            <a:avLst/>
          </a:prstGeom>
          <a:ln cap="flat" cmpd="sng" w="28575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EDC00"/>
                </a:solidFill>
                <a:latin typeface="Poppins"/>
                <a:ea typeface="Poppins"/>
                <a:cs typeface="Poppins"/>
                <a:sym typeface="Poppins"/>
              </a:rPr>
              <a:t>Attackers are targeting here</a:t>
            </a:r>
            <a:endParaRPr sz="1700">
              <a:solidFill>
                <a:srgbClr val="EEDC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1" name="Google Shape;221;p37"/>
          <p:cNvSpPr txBox="1"/>
          <p:nvPr>
            <p:ph idx="4294967295" type="title"/>
          </p:nvPr>
        </p:nvSpPr>
        <p:spPr>
          <a:xfrm>
            <a:off x="4182425" y="818675"/>
            <a:ext cx="1122900" cy="358200"/>
          </a:xfrm>
          <a:prstGeom prst="rect">
            <a:avLst/>
          </a:prstGeom>
          <a:solidFill>
            <a:srgbClr val="F2F5F8">
              <a:alpha val="58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Your App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p37"/>
          <p:cNvSpPr txBox="1"/>
          <p:nvPr>
            <p:ph idx="4294967295" type="title"/>
          </p:nvPr>
        </p:nvSpPr>
        <p:spPr>
          <a:xfrm>
            <a:off x="3555425" y="1447000"/>
            <a:ext cx="2376900" cy="1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suppliers</a:t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60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% contain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high risk vulnerabilities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p37"/>
          <p:cNvSpPr txBox="1"/>
          <p:nvPr>
            <p:ph idx="4294967295" type="title"/>
          </p:nvPr>
        </p:nvSpPr>
        <p:spPr>
          <a:xfrm>
            <a:off x="3763175" y="3191000"/>
            <a:ext cx="18780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makes up 75%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of applications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" name="Google Shape;224;p37"/>
          <p:cNvSpPr/>
          <p:nvPr/>
        </p:nvSpPr>
        <p:spPr>
          <a:xfrm>
            <a:off x="6474825" y="1444975"/>
            <a:ext cx="323400" cy="3337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7"/>
          <p:cNvSpPr/>
          <p:nvPr/>
        </p:nvSpPr>
        <p:spPr>
          <a:xfrm rot="-5400000">
            <a:off x="4307075" y="1866800"/>
            <a:ext cx="826200" cy="1467900"/>
          </a:xfrm>
          <a:prstGeom prst="rightBrace">
            <a:avLst>
              <a:gd fmla="val 50000" name="adj1"/>
              <a:gd fmla="val 50414" name="adj2"/>
            </a:avLst>
          </a:prstGeom>
          <a:solidFill>
            <a:srgbClr val="F3F3F3">
              <a:alpha val="4860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 txBox="1"/>
          <p:nvPr>
            <p:ph idx="4294967295" type="title"/>
          </p:nvPr>
        </p:nvSpPr>
        <p:spPr>
          <a:xfrm>
            <a:off x="5290650" y="2279425"/>
            <a:ext cx="1122900" cy="207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Log4j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67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13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9"/>
          <p:cNvSpPr txBox="1"/>
          <p:nvPr>
            <p:ph idx="4294967295" type="title"/>
          </p:nvPr>
        </p:nvSpPr>
        <p:spPr>
          <a:xfrm>
            <a:off x="6849750" y="2402200"/>
            <a:ext cx="1977900" cy="757800"/>
          </a:xfrm>
          <a:prstGeom prst="rect">
            <a:avLst/>
          </a:prstGeom>
          <a:ln cap="flat" cmpd="sng" w="28575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EDC00"/>
                </a:solidFill>
                <a:latin typeface="Poppins"/>
                <a:ea typeface="Poppins"/>
                <a:cs typeface="Poppins"/>
                <a:sym typeface="Poppins"/>
              </a:rPr>
              <a:t>Attackers are targeting here</a:t>
            </a:r>
            <a:endParaRPr sz="1700">
              <a:solidFill>
                <a:srgbClr val="EEDC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p39"/>
          <p:cNvSpPr txBox="1"/>
          <p:nvPr>
            <p:ph idx="4294967295" type="title"/>
          </p:nvPr>
        </p:nvSpPr>
        <p:spPr>
          <a:xfrm>
            <a:off x="4154825" y="695625"/>
            <a:ext cx="1214100" cy="485100"/>
          </a:xfrm>
          <a:prstGeom prst="rect">
            <a:avLst/>
          </a:prstGeom>
          <a:solidFill>
            <a:srgbClr val="F3F3F3">
              <a:alpha val="4860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Direct Dependencies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39"/>
          <p:cNvSpPr/>
          <p:nvPr/>
        </p:nvSpPr>
        <p:spPr>
          <a:xfrm>
            <a:off x="6474825" y="779950"/>
            <a:ext cx="323400" cy="4002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9"/>
          <p:cNvSpPr txBox="1"/>
          <p:nvPr>
            <p:ph idx="4294967295" type="title"/>
          </p:nvPr>
        </p:nvSpPr>
        <p:spPr>
          <a:xfrm>
            <a:off x="3940625" y="2635300"/>
            <a:ext cx="1642500" cy="593700"/>
          </a:xfrm>
          <a:prstGeom prst="rect">
            <a:avLst/>
          </a:prstGeom>
          <a:solidFill>
            <a:srgbClr val="F3F3F3">
              <a:alpha val="4860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Transitive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Dependencies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p39"/>
          <p:cNvSpPr/>
          <p:nvPr/>
        </p:nvSpPr>
        <p:spPr>
          <a:xfrm rot="-5400000">
            <a:off x="4343525" y="1406200"/>
            <a:ext cx="826200" cy="1632000"/>
          </a:xfrm>
          <a:prstGeom prst="rightBrace">
            <a:avLst>
              <a:gd fmla="val 50000" name="adj1"/>
              <a:gd fmla="val 50414" name="adj2"/>
            </a:avLst>
          </a:prstGeom>
          <a:solidFill>
            <a:srgbClr val="F3F3F3">
              <a:alpha val="4860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/>
          <p:nvPr/>
        </p:nvSpPr>
        <p:spPr>
          <a:xfrm>
            <a:off x="2859850" y="29250"/>
            <a:ext cx="6245700" cy="508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063" y="82500"/>
            <a:ext cx="6053276" cy="4978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0"/>
          <p:cNvSpPr txBox="1"/>
          <p:nvPr/>
        </p:nvSpPr>
        <p:spPr>
          <a:xfrm>
            <a:off x="158700" y="1280200"/>
            <a:ext cx="8125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NPM packages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/>
          <p:nvPr/>
        </p:nvSpPr>
        <p:spPr>
          <a:xfrm>
            <a:off x="2414188" y="29250"/>
            <a:ext cx="6688200" cy="508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1"/>
          <p:cNvSpPr txBox="1"/>
          <p:nvPr/>
        </p:nvSpPr>
        <p:spPr>
          <a:xfrm>
            <a:off x="158700" y="1280200"/>
            <a:ext cx="8125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NEW packages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5" name="Google Shape;2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400" y="133788"/>
            <a:ext cx="6527774" cy="487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/>
          <p:nvPr/>
        </p:nvSpPr>
        <p:spPr>
          <a:xfrm>
            <a:off x="1736850" y="133200"/>
            <a:ext cx="5670300" cy="4877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575" y="196850"/>
            <a:ext cx="5442849" cy="474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/>
          <p:nvPr/>
        </p:nvSpPr>
        <p:spPr>
          <a:xfrm>
            <a:off x="1063625" y="214325"/>
            <a:ext cx="7008900" cy="469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63" y="305538"/>
            <a:ext cx="6850076" cy="45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3: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Who</a:t>
            </a:r>
            <a:endParaRPr sz="5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50" y="0"/>
            <a:ext cx="75095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213" y="1785250"/>
            <a:ext cx="2718250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</a:t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452350" y="2306914"/>
            <a:ext cx="7608900" cy="1674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Paul Novarese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Principal</a:t>
            </a:r>
            <a:r>
              <a:rPr lang="en" sz="2400">
                <a:solidFill>
                  <a:srgbClr val="000000"/>
                </a:solidFill>
              </a:rPr>
              <a:t> Solutions Architect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Anchore, Inc.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github.com/pvnovarese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Fediverse: </a:t>
            </a:r>
            <a:r>
              <a:rPr lang="en" sz="2400">
                <a:solidFill>
                  <a:srgbClr val="000000"/>
                </a:solidFill>
              </a:rPr>
              <a:t>@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pvn@mas.to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/>
          <p:nvPr/>
        </p:nvSpPr>
        <p:spPr>
          <a:xfrm>
            <a:off x="4927300" y="2460525"/>
            <a:ext cx="3973500" cy="220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6"/>
          <p:cNvSpPr/>
          <p:nvPr/>
        </p:nvSpPr>
        <p:spPr>
          <a:xfrm>
            <a:off x="63625" y="1803513"/>
            <a:ext cx="4215000" cy="285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6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 thinking about open source like  a vendor</a:t>
            </a:r>
            <a:endParaRPr/>
          </a:p>
        </p:txBody>
      </p:sp>
      <p:sp>
        <p:nvSpPr>
          <p:cNvPr id="285" name="Google Shape;285;p46"/>
          <p:cNvSpPr txBox="1"/>
          <p:nvPr/>
        </p:nvSpPr>
        <p:spPr>
          <a:xfrm>
            <a:off x="97825" y="1215175"/>
            <a:ext cx="41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This</a:t>
            </a:r>
            <a:endParaRPr sz="3000"/>
          </a:p>
        </p:txBody>
      </p:sp>
      <p:sp>
        <p:nvSpPr>
          <p:cNvPr id="286" name="Google Shape;286;p46"/>
          <p:cNvSpPr txBox="1"/>
          <p:nvPr/>
        </p:nvSpPr>
        <p:spPr>
          <a:xfrm>
            <a:off x="5123650" y="1691100"/>
            <a:ext cx="358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Not t</a:t>
            </a:r>
            <a:r>
              <a:rPr lang="en" sz="3000"/>
              <a:t>his</a:t>
            </a:r>
            <a:endParaRPr sz="3000"/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25" y="1879975"/>
            <a:ext cx="4061005" cy="270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250" y="2556025"/>
            <a:ext cx="3831600" cy="201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/>
          <p:nvPr/>
        </p:nvSpPr>
        <p:spPr>
          <a:xfrm>
            <a:off x="2994125" y="125400"/>
            <a:ext cx="6149700" cy="489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125" y="195575"/>
            <a:ext cx="5991699" cy="475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7"/>
          <p:cNvSpPr txBox="1"/>
          <p:nvPr/>
        </p:nvSpPr>
        <p:spPr>
          <a:xfrm>
            <a:off x="158700" y="1280200"/>
            <a:ext cx="8125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Maintainers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6" name="Google Shape;296;p47"/>
          <p:cNvSpPr/>
          <p:nvPr/>
        </p:nvSpPr>
        <p:spPr>
          <a:xfrm rot="1196453">
            <a:off x="3693442" y="397555"/>
            <a:ext cx="1147924" cy="50013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7"/>
          <p:cNvSpPr txBox="1"/>
          <p:nvPr/>
        </p:nvSpPr>
        <p:spPr>
          <a:xfrm>
            <a:off x="4892300" y="502800"/>
            <a:ext cx="3844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THIS IS NOT</a:t>
            </a:r>
            <a:endParaRPr sz="22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THE AXIS!</a:t>
            </a:r>
            <a:endParaRPr sz="22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3: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How</a:t>
            </a:r>
            <a:endParaRPr sz="5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/>
          <p:nvPr/>
        </p:nvSpPr>
        <p:spPr>
          <a:xfrm>
            <a:off x="1266300" y="45450"/>
            <a:ext cx="6611400" cy="505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198" y="110416"/>
            <a:ext cx="6445627" cy="4922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/>
          <p:nvPr/>
        </p:nvSpPr>
        <p:spPr>
          <a:xfrm>
            <a:off x="1093800" y="117600"/>
            <a:ext cx="6956400" cy="490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413" y="282388"/>
            <a:ext cx="6765175" cy="457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/>
          <p:nvPr/>
        </p:nvSpPr>
        <p:spPr>
          <a:xfrm>
            <a:off x="-32050" y="0"/>
            <a:ext cx="9176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37" y="131559"/>
            <a:ext cx="8900326" cy="488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Recap, Notes, &amp;c.</a:t>
            </a:r>
            <a:endParaRPr sz="5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331" name="Google Shape;331;p53"/>
          <p:cNvSpPr txBox="1"/>
          <p:nvPr/>
        </p:nvSpPr>
        <p:spPr>
          <a:xfrm>
            <a:off x="1311375" y="1464225"/>
            <a:ext cx="6959400" cy="29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Log4Shell is radioactive and immortal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How software gets made has changed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don’t know what’s in our software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don’t know who is supplying it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have to change how we evaluate it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GitHub is uniquely positioned 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Think about risk in the general case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/>
        </p:nvSpPr>
        <p:spPr>
          <a:xfrm>
            <a:off x="801700" y="1781900"/>
            <a:ext cx="372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https://github.com/anchore/syft</a:t>
            </a:r>
            <a:endParaRPr b="1" sz="15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54"/>
          <p:cNvSpPr txBox="1"/>
          <p:nvPr/>
        </p:nvSpPr>
        <p:spPr>
          <a:xfrm>
            <a:off x="4764100" y="1781900"/>
            <a:ext cx="372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https://github.com/anchore/grype</a:t>
            </a:r>
            <a:endParaRPr b="1" sz="15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8" name="Google Shape;338;p54"/>
          <p:cNvSpPr txBox="1"/>
          <p:nvPr/>
        </p:nvSpPr>
        <p:spPr>
          <a:xfrm>
            <a:off x="1424725" y="1272575"/>
            <a:ext cx="23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Download Syft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9" name="Google Shape;339;p54"/>
          <p:cNvSpPr txBox="1"/>
          <p:nvPr/>
        </p:nvSpPr>
        <p:spPr>
          <a:xfrm>
            <a:off x="5387125" y="1272575"/>
            <a:ext cx="23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Download Grype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0" name="Google Shape;340;p54"/>
          <p:cNvSpPr txBox="1"/>
          <p:nvPr/>
        </p:nvSpPr>
        <p:spPr>
          <a:xfrm>
            <a:off x="1096050" y="2473625"/>
            <a:ext cx="6951900" cy="24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Let us know if you like it by giving us a star on GitHub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Get an invite to our open source community Slack:</a:t>
            </a:r>
            <a:b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6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https://anchore.com/slack/</a:t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These slides and lab examples archived here:</a:t>
            </a:r>
            <a:b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6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https://github.com/pvnovarese/2023-09-lessons-of-log4shell</a:t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p54"/>
          <p:cNvSpPr txBox="1"/>
          <p:nvPr/>
        </p:nvSpPr>
        <p:spPr>
          <a:xfrm>
            <a:off x="3275700" y="626075"/>
            <a:ext cx="225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Q&amp;A</a:t>
            </a:r>
            <a:endParaRPr sz="3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457176" y="1431061"/>
            <a:ext cx="698100" cy="69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01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1" name="Google Shape;161;p29"/>
          <p:cNvSpPr/>
          <p:nvPr/>
        </p:nvSpPr>
        <p:spPr>
          <a:xfrm>
            <a:off x="457176" y="2293848"/>
            <a:ext cx="698100" cy="69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2" name="Google Shape;162;p29"/>
          <p:cNvSpPr/>
          <p:nvPr/>
        </p:nvSpPr>
        <p:spPr>
          <a:xfrm>
            <a:off x="457176" y="3157263"/>
            <a:ext cx="698100" cy="69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03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1311375" y="1464225"/>
            <a:ext cx="6959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When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1311375" y="2327045"/>
            <a:ext cx="6209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What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" name="Google Shape;165;p29"/>
          <p:cNvSpPr txBox="1"/>
          <p:nvPr/>
        </p:nvSpPr>
        <p:spPr>
          <a:xfrm>
            <a:off x="1311375" y="3190461"/>
            <a:ext cx="6067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Who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29"/>
          <p:cNvSpPr/>
          <p:nvPr/>
        </p:nvSpPr>
        <p:spPr>
          <a:xfrm>
            <a:off x="457176" y="4004798"/>
            <a:ext cx="698100" cy="698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04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1311375" y="4037963"/>
            <a:ext cx="65949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How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/>
          <p:nvPr/>
        </p:nvSpPr>
        <p:spPr>
          <a:xfrm>
            <a:off x="220950" y="74100"/>
            <a:ext cx="8590200" cy="49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ctrTitle"/>
          </p:nvPr>
        </p:nvSpPr>
        <p:spPr>
          <a:xfrm>
            <a:off x="329175" y="512175"/>
            <a:ext cx="72183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1: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When</a:t>
            </a:r>
            <a:endParaRPr sz="5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 txBox="1"/>
          <p:nvPr/>
        </p:nvSpPr>
        <p:spPr>
          <a:xfrm>
            <a:off x="265300" y="327000"/>
            <a:ext cx="6170100" cy="16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Fukishima Daiichi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Incident: 2011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Cleanup: at LEAST thirty years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90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3"/>
          <p:cNvSpPr txBox="1"/>
          <p:nvPr/>
        </p:nvSpPr>
        <p:spPr>
          <a:xfrm>
            <a:off x="314675" y="3109725"/>
            <a:ext cx="5701200" cy="160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Chernobyl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Incident: 1986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Cleanup: at LEAST until 2065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24115" y="73987"/>
            <a:ext cx="18163376" cy="499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4"/>
          <p:cNvSpPr/>
          <p:nvPr/>
        </p:nvSpPr>
        <p:spPr>
          <a:xfrm>
            <a:off x="158300" y="53300"/>
            <a:ext cx="5130000" cy="344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50" y="147975"/>
            <a:ext cx="5005501" cy="32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4"/>
          <p:cNvSpPr/>
          <p:nvPr/>
        </p:nvSpPr>
        <p:spPr>
          <a:xfrm>
            <a:off x="3795800" y="1161188"/>
            <a:ext cx="5245500" cy="191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3550" y="1237001"/>
            <a:ext cx="5130001" cy="17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/>
          <p:nvPr/>
        </p:nvSpPr>
        <p:spPr>
          <a:xfrm>
            <a:off x="399625" y="2643100"/>
            <a:ext cx="6924000" cy="17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575" y="2743049"/>
            <a:ext cx="6752099" cy="15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/>
          <p:nvPr/>
        </p:nvSpPr>
        <p:spPr>
          <a:xfrm>
            <a:off x="524100" y="74113"/>
            <a:ext cx="8095800" cy="49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8" y="0"/>
            <a:ext cx="85724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chore">
  <a:themeElements>
    <a:clrScheme name="Simple Light">
      <a:dk1>
        <a:srgbClr val="0F131F"/>
      </a:dk1>
      <a:lt1>
        <a:srgbClr val="333742"/>
      </a:lt1>
      <a:dk2>
        <a:srgbClr val="9AA7BC"/>
      </a:dk2>
      <a:lt2>
        <a:srgbClr val="F2F5F8"/>
      </a:lt2>
      <a:accent1>
        <a:srgbClr val="0E40C0"/>
      </a:accent1>
      <a:accent2>
        <a:srgbClr val="B3D0E1"/>
      </a:accent2>
      <a:accent3>
        <a:srgbClr val="B6B9DA"/>
      </a:accent3>
      <a:accent4>
        <a:srgbClr val="B5D9DE"/>
      </a:accent4>
      <a:accent5>
        <a:srgbClr val="E8DBBF"/>
      </a:accent5>
      <a:accent6>
        <a:srgbClr val="E9C3AF"/>
      </a:accent6>
      <a:hlink>
        <a:srgbClr val="0E40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